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notesMasterIdLst>
    <p:notesMasterId r:id="rId11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notesMaster" Target="notesMasters/notesMaster1.xml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A233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B08D57"/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118872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B08D5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OPERATIONS &amp; DELIVERY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731520" y="1645920"/>
            <a:ext cx="7315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spc="200" kern="0" dirty="0">
                <a:solidFill>
                  <a:srgbClr val="D4B88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MODULE 17</a:t>
            </a:r>
            <a:endParaRPr lang="en-US" sz="1400" dirty="0"/>
          </a:p>
        </p:txBody>
      </p:sp>
      <p:sp>
        <p:nvSpPr>
          <p:cNvPr id="5" name="Text 3"/>
          <p:cNvSpPr/>
          <p:nvPr/>
        </p:nvSpPr>
        <p:spPr>
          <a:xfrm>
            <a:off x="731520" y="2194560"/>
            <a:ext cx="7680960" cy="1280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Supplier &amp; Contract Management</a:t>
            </a:r>
            <a:endParaRPr lang="en-US" sz="3800" dirty="0"/>
          </a:p>
        </p:txBody>
      </p:sp>
      <p:sp>
        <p:nvSpPr>
          <p:cNvPr id="6" name="Text 4"/>
          <p:cNvSpPr/>
          <p:nvPr/>
        </p:nvSpPr>
        <p:spPr>
          <a:xfrm>
            <a:off x="731520" y="3566160"/>
            <a:ext cx="64008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i="1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Your product house isn't your partner by default — they're your partner when the terms work for both.</a:t>
            </a:r>
            <a:endParaRPr lang="en-US" sz="1500" dirty="0"/>
          </a:p>
        </p:txBody>
      </p:sp>
      <p:sp>
        <p:nvSpPr>
          <p:cNvPr id="7" name="Shape 5"/>
          <p:cNvSpPr/>
          <p:nvPr/>
        </p:nvSpPr>
        <p:spPr>
          <a:xfrm>
            <a:off x="0" y="4754880"/>
            <a:ext cx="9144000" cy="388620"/>
          </a:xfrm>
          <a:prstGeom prst="rect">
            <a:avLst/>
          </a:prstGeom>
          <a:solidFill>
            <a:srgbClr val="2E5148"/>
          </a:solidFill>
          <a:ln/>
        </p:spPr>
      </p:sp>
      <p:sp>
        <p:nvSpPr>
          <p:cNvPr id="8" name="Text 6"/>
          <p:cNvSpPr/>
          <p:nvPr/>
        </p:nvSpPr>
        <p:spPr>
          <a:xfrm>
            <a:off x="731520" y="4754880"/>
            <a:ext cx="7315200" cy="3886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Commercial Leadership Programme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9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B08D57"/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36576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B08D5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MODULE OVERVIEW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731520" y="822960"/>
            <a:ext cx="7315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233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What You'll Learn</a:t>
            </a:r>
            <a:endParaRPr lang="en-US" sz="2800" dirty="0"/>
          </a:p>
        </p:txBody>
      </p:sp>
      <p:sp>
        <p:nvSpPr>
          <p:cNvPr id="5" name="Shape 3"/>
          <p:cNvSpPr/>
          <p:nvPr/>
        </p:nvSpPr>
        <p:spPr>
          <a:xfrm>
            <a:off x="731520" y="1554480"/>
            <a:ext cx="7680960" cy="86868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731520" y="1554480"/>
            <a:ext cx="64008" cy="868680"/>
          </a:xfrm>
          <a:prstGeom prst="rect">
            <a:avLst/>
          </a:prstGeom>
          <a:solidFill>
            <a:srgbClr val="2E5148"/>
          </a:solidFill>
          <a:ln/>
        </p:spPr>
      </p:sp>
      <p:sp>
        <p:nvSpPr>
          <p:cNvPr id="7" name="Text 5"/>
          <p:cNvSpPr/>
          <p:nvPr/>
        </p:nvSpPr>
        <p:spPr>
          <a:xfrm>
            <a:off x="1051560" y="1627632"/>
            <a:ext cx="64008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2E51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Lesson 1</a:t>
            </a:r>
            <a:endParaRPr lang="en-US" sz="1000" dirty="0"/>
          </a:p>
        </p:txBody>
      </p:sp>
      <p:sp>
        <p:nvSpPr>
          <p:cNvPr id="8" name="Text 6"/>
          <p:cNvSpPr/>
          <p:nvPr/>
        </p:nvSpPr>
        <p:spPr>
          <a:xfrm>
            <a:off x="1051560" y="1920240"/>
            <a:ext cx="71323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A233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Managing Product Houses</a:t>
            </a:r>
            <a:endParaRPr lang="en-US" sz="1400" dirty="0"/>
          </a:p>
        </p:txBody>
      </p:sp>
      <p:sp>
        <p:nvSpPr>
          <p:cNvPr id="9" name="Shape 7"/>
          <p:cNvSpPr/>
          <p:nvPr/>
        </p:nvSpPr>
        <p:spPr>
          <a:xfrm>
            <a:off x="731520" y="2606040"/>
            <a:ext cx="7680960" cy="86868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731520" y="2606040"/>
            <a:ext cx="64008" cy="868680"/>
          </a:xfrm>
          <a:prstGeom prst="rect">
            <a:avLst/>
          </a:prstGeom>
          <a:solidFill>
            <a:srgbClr val="2E5148"/>
          </a:solidFill>
          <a:ln/>
        </p:spPr>
      </p:sp>
      <p:sp>
        <p:nvSpPr>
          <p:cNvPr id="11" name="Text 9"/>
          <p:cNvSpPr/>
          <p:nvPr/>
        </p:nvSpPr>
        <p:spPr>
          <a:xfrm>
            <a:off x="1051560" y="2679192"/>
            <a:ext cx="64008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2E51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Lesson 2</a:t>
            </a:r>
            <a:endParaRPr lang="en-US" sz="1000" dirty="0"/>
          </a:p>
        </p:txBody>
      </p:sp>
      <p:sp>
        <p:nvSpPr>
          <p:cNvPr id="12" name="Text 10"/>
          <p:cNvSpPr/>
          <p:nvPr/>
        </p:nvSpPr>
        <p:spPr>
          <a:xfrm>
            <a:off x="1051560" y="2971800"/>
            <a:ext cx="71323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A233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Equipment Partnerships</a:t>
            </a:r>
            <a:endParaRPr lang="en-US" sz="1400" dirty="0"/>
          </a:p>
        </p:txBody>
      </p:sp>
      <p:sp>
        <p:nvSpPr>
          <p:cNvPr id="13" name="Shape 11"/>
          <p:cNvSpPr/>
          <p:nvPr/>
        </p:nvSpPr>
        <p:spPr>
          <a:xfrm>
            <a:off x="0" y="4754880"/>
            <a:ext cx="9144000" cy="388620"/>
          </a:xfrm>
          <a:prstGeom prst="rect">
            <a:avLst/>
          </a:prstGeom>
          <a:solidFill>
            <a:srgbClr val="1A2332"/>
          </a:solidFill>
          <a:ln/>
        </p:spPr>
      </p:sp>
      <p:sp>
        <p:nvSpPr>
          <p:cNvPr id="14" name="Text 12"/>
          <p:cNvSpPr/>
          <p:nvPr/>
        </p:nvSpPr>
        <p:spPr>
          <a:xfrm>
            <a:off x="731520" y="4754880"/>
            <a:ext cx="7315200" cy="3886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Module 17 — Supplier &amp; Contract Management</a:t>
            </a:r>
            <a:endParaRPr lang="en-US" sz="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9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B08D57"/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27432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300" kern="0" dirty="0">
                <a:solidFill>
                  <a:srgbClr val="2E51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LESSON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731520" y="594360"/>
            <a:ext cx="76809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1A233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Managing Product Houses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731520" y="1371600"/>
            <a:ext cx="7680960" cy="237744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731520" y="1371600"/>
            <a:ext cx="64008" cy="2377440"/>
          </a:xfrm>
          <a:prstGeom prst="rect">
            <a:avLst/>
          </a:prstGeom>
          <a:solidFill>
            <a:srgbClr val="2E5148"/>
          </a:solidFill>
          <a:ln/>
        </p:spPr>
      </p:sp>
      <p:sp>
        <p:nvSpPr>
          <p:cNvPr id="7" name="Text 5"/>
          <p:cNvSpPr/>
          <p:nvPr/>
        </p:nvSpPr>
        <p:spPr>
          <a:xfrm>
            <a:off x="1097280" y="1508760"/>
            <a:ext cx="7040880" cy="2011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300" dirty="0">
                <a:solidFill>
                  <a:srgbClr val="2C2C2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Margin negotiation: 40-50% standard, 55-60% achievable with volume</a:t>
            </a:r>
            <a:endParaRPr lang="en-US" sz="13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300" dirty="0">
                <a:solidFill>
                  <a:srgbClr val="2C2C2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Training: product houses should provide at their cost</a:t>
            </a:r>
            <a:endParaRPr lang="en-US" sz="13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300" dirty="0">
                <a:solidFill>
                  <a:srgbClr val="2C2C2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Marketing support: co-branded materials, campaign kits, event support</a:t>
            </a:r>
            <a:endParaRPr lang="en-US" sz="13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300" dirty="0">
                <a:solidFill>
                  <a:srgbClr val="2C2C2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Stock terms: sale-or-return, extended payment, consignment testers</a:t>
            </a:r>
            <a:endParaRPr lang="en-US" sz="1300" dirty="0"/>
          </a:p>
        </p:txBody>
      </p:sp>
      <p:sp>
        <p:nvSpPr>
          <p:cNvPr id="8" name="Shape 6"/>
          <p:cNvSpPr/>
          <p:nvPr/>
        </p:nvSpPr>
        <p:spPr>
          <a:xfrm>
            <a:off x="0" y="4754880"/>
            <a:ext cx="9144000" cy="388620"/>
          </a:xfrm>
          <a:prstGeom prst="rect">
            <a:avLst/>
          </a:prstGeom>
          <a:solidFill>
            <a:srgbClr val="1A2332"/>
          </a:solidFill>
          <a:ln/>
        </p:spPr>
      </p:sp>
      <p:sp>
        <p:nvSpPr>
          <p:cNvPr id="9" name="Text 7"/>
          <p:cNvSpPr/>
          <p:nvPr/>
        </p:nvSpPr>
        <p:spPr>
          <a:xfrm>
            <a:off x="731520" y="4754880"/>
            <a:ext cx="7315200" cy="3886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Module 17 — Supplier &amp; Contract Management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9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B08D57"/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27432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300" kern="0" dirty="0">
                <a:solidFill>
                  <a:srgbClr val="2E51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LESSON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731520" y="594360"/>
            <a:ext cx="76809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1A233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Equipment Partnerships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731520" y="1371600"/>
            <a:ext cx="7680960" cy="237744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731520" y="1371600"/>
            <a:ext cx="64008" cy="2377440"/>
          </a:xfrm>
          <a:prstGeom prst="rect">
            <a:avLst/>
          </a:prstGeom>
          <a:solidFill>
            <a:srgbClr val="2E5148"/>
          </a:solidFill>
          <a:ln/>
        </p:spPr>
      </p:sp>
      <p:sp>
        <p:nvSpPr>
          <p:cNvPr id="7" name="Text 5"/>
          <p:cNvSpPr/>
          <p:nvPr/>
        </p:nvSpPr>
        <p:spPr>
          <a:xfrm>
            <a:off x="1097280" y="1508760"/>
            <a:ext cx="7040880" cy="2011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300" dirty="0">
                <a:solidFill>
                  <a:srgbClr val="2C2C2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Lease vs buy: total cost of ownership analysis</a:t>
            </a:r>
            <a:endParaRPr lang="en-US" sz="13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300" dirty="0">
                <a:solidFill>
                  <a:srgbClr val="2C2C2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Maintenance agreements and replacement guarantees</a:t>
            </a:r>
            <a:endParaRPr lang="en-US" sz="13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300" dirty="0">
                <a:solidFill>
                  <a:srgbClr val="2C2C2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Training programmes as a contract requirement</a:t>
            </a:r>
            <a:endParaRPr lang="en-US" sz="13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300" dirty="0">
                <a:solidFill>
                  <a:srgbClr val="2C2C2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Never sign the first version — every contract is a starting position</a:t>
            </a:r>
            <a:endParaRPr lang="en-US" sz="1300" dirty="0"/>
          </a:p>
        </p:txBody>
      </p:sp>
      <p:sp>
        <p:nvSpPr>
          <p:cNvPr id="8" name="Shape 6"/>
          <p:cNvSpPr/>
          <p:nvPr/>
        </p:nvSpPr>
        <p:spPr>
          <a:xfrm>
            <a:off x="0" y="4754880"/>
            <a:ext cx="9144000" cy="388620"/>
          </a:xfrm>
          <a:prstGeom prst="rect">
            <a:avLst/>
          </a:prstGeom>
          <a:solidFill>
            <a:srgbClr val="1A2332"/>
          </a:solidFill>
          <a:ln/>
        </p:spPr>
      </p:sp>
      <p:sp>
        <p:nvSpPr>
          <p:cNvPr id="9" name="Text 7"/>
          <p:cNvSpPr/>
          <p:nvPr/>
        </p:nvSpPr>
        <p:spPr>
          <a:xfrm>
            <a:off x="731520" y="4754880"/>
            <a:ext cx="7315200" cy="3886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Module 17 — Supplier &amp; Contract Management</a:t>
            </a:r>
            <a:endParaRPr lang="en-US" sz="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1A233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B08D57"/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91440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B08D5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KEY CONCEPT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457200" y="1188720"/>
            <a:ext cx="9144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200" b="1" dirty="0">
                <a:solidFill>
                  <a:srgbClr val="B08D5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“</a:t>
            </a:r>
            <a:endParaRPr lang="en-US" sz="7200" dirty="0"/>
          </a:p>
        </p:txBody>
      </p:sp>
      <p:sp>
        <p:nvSpPr>
          <p:cNvPr id="5" name="Text 3"/>
          <p:cNvSpPr/>
          <p:nvPr/>
        </p:nvSpPr>
        <p:spPr>
          <a:xfrm>
            <a:off x="914400" y="1645920"/>
            <a:ext cx="7315200" cy="2011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50000"/>
              </a:lnSpc>
              <a:buNone/>
            </a:pPr>
            <a:r>
              <a:rPr lang="en-US" sz="20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Never sign the first version of a contract. Every contract is a starting position for negotiation.</a:t>
            </a:r>
            <a:endParaRPr lang="en-US" sz="2000" dirty="0"/>
          </a:p>
        </p:txBody>
      </p:sp>
      <p:sp>
        <p:nvSpPr>
          <p:cNvPr id="6" name="Shape 4"/>
          <p:cNvSpPr/>
          <p:nvPr/>
        </p:nvSpPr>
        <p:spPr>
          <a:xfrm>
            <a:off x="0" y="4754880"/>
            <a:ext cx="9144000" cy="388620"/>
          </a:xfrm>
          <a:prstGeom prst="rect">
            <a:avLst/>
          </a:prstGeom>
          <a:solidFill>
            <a:srgbClr val="2E5148"/>
          </a:solidFill>
          <a:ln/>
        </p:spPr>
      </p:sp>
      <p:sp>
        <p:nvSpPr>
          <p:cNvPr id="7" name="Text 5"/>
          <p:cNvSpPr/>
          <p:nvPr/>
        </p:nvSpPr>
        <p:spPr>
          <a:xfrm>
            <a:off x="731520" y="4754880"/>
            <a:ext cx="7315200" cy="3886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Commercial Leadership Programme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AF9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B08D57"/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36576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2E51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PRACTICAL EXERCISE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731520" y="822960"/>
            <a:ext cx="7315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233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Apply What You've Learned</a:t>
            </a:r>
            <a:endParaRPr lang="en-US" sz="2800" dirty="0"/>
          </a:p>
        </p:txBody>
      </p:sp>
      <p:sp>
        <p:nvSpPr>
          <p:cNvPr id="5" name="Shape 3"/>
          <p:cNvSpPr/>
          <p:nvPr/>
        </p:nvSpPr>
        <p:spPr>
          <a:xfrm>
            <a:off x="731520" y="1554480"/>
            <a:ext cx="7680960" cy="228600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731520" y="1554480"/>
            <a:ext cx="64008" cy="2286000"/>
          </a:xfrm>
          <a:prstGeom prst="rect">
            <a:avLst/>
          </a:prstGeom>
          <a:solidFill>
            <a:srgbClr val="B08D57"/>
          </a:solidFill>
          <a:ln/>
        </p:spPr>
      </p:sp>
      <p:sp>
        <p:nvSpPr>
          <p:cNvPr id="7" name="Text 5"/>
          <p:cNvSpPr/>
          <p:nvPr/>
        </p:nvSpPr>
        <p:spPr>
          <a:xfrm>
            <a:off x="1097280" y="1737360"/>
            <a:ext cx="7040880" cy="1920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50000"/>
              </a:lnSpc>
              <a:buNone/>
            </a:pPr>
            <a:r>
              <a:rPr lang="en-US" sz="1400" dirty="0">
                <a:solidFill>
                  <a:srgbClr val="2C2C2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Review a current supplier contract. Identify three areas for renegotiation. Draft a contract review meeting request email.</a:t>
            </a:r>
            <a:endParaRPr lang="en-US" sz="1400" dirty="0"/>
          </a:p>
        </p:txBody>
      </p:sp>
      <p:sp>
        <p:nvSpPr>
          <p:cNvPr id="8" name="Shape 6"/>
          <p:cNvSpPr/>
          <p:nvPr/>
        </p:nvSpPr>
        <p:spPr>
          <a:xfrm>
            <a:off x="0" y="4754880"/>
            <a:ext cx="9144000" cy="388620"/>
          </a:xfrm>
          <a:prstGeom prst="rect">
            <a:avLst/>
          </a:prstGeom>
          <a:solidFill>
            <a:srgbClr val="1A2332"/>
          </a:solidFill>
          <a:ln/>
        </p:spPr>
      </p:sp>
      <p:sp>
        <p:nvSpPr>
          <p:cNvPr id="9" name="Text 7"/>
          <p:cNvSpPr/>
          <p:nvPr/>
        </p:nvSpPr>
        <p:spPr>
          <a:xfrm>
            <a:off x="731520" y="4754880"/>
            <a:ext cx="7315200" cy="3886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Module 17 — Supplier &amp; Contract Management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AF9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B08D57"/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36576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2E51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LEARNING OUTCOMES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731520" y="822960"/>
            <a:ext cx="7315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i="1" dirty="0">
                <a:solidFill>
                  <a:srgbClr val="1A233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By completing this module, you will be able to:</a:t>
            </a:r>
            <a:endParaRPr lang="en-US" sz="1600" dirty="0"/>
          </a:p>
        </p:txBody>
      </p:sp>
      <p:sp>
        <p:nvSpPr>
          <p:cNvPr id="5" name="Shape 3"/>
          <p:cNvSpPr/>
          <p:nvPr/>
        </p:nvSpPr>
        <p:spPr>
          <a:xfrm>
            <a:off x="731520" y="1463040"/>
            <a:ext cx="7680960" cy="50292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731520" y="1463040"/>
            <a:ext cx="64008" cy="502920"/>
          </a:xfrm>
          <a:prstGeom prst="rect">
            <a:avLst/>
          </a:prstGeom>
          <a:solidFill>
            <a:srgbClr val="B08D57"/>
          </a:solidFill>
          <a:ln/>
        </p:spPr>
      </p:sp>
      <p:sp>
        <p:nvSpPr>
          <p:cNvPr id="7" name="Text 5"/>
          <p:cNvSpPr/>
          <p:nvPr/>
        </p:nvSpPr>
        <p:spPr>
          <a:xfrm>
            <a:off x="1005840" y="1463040"/>
            <a:ext cx="3657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E514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1.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1371600" y="1463040"/>
            <a:ext cx="67665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2C2C2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Negotiate product house contracts covering margin, training, and marketing</a:t>
            </a:r>
            <a:endParaRPr lang="en-US" sz="1300" dirty="0"/>
          </a:p>
        </p:txBody>
      </p:sp>
      <p:sp>
        <p:nvSpPr>
          <p:cNvPr id="9" name="Shape 7"/>
          <p:cNvSpPr/>
          <p:nvPr/>
        </p:nvSpPr>
        <p:spPr>
          <a:xfrm>
            <a:off x="731520" y="2103120"/>
            <a:ext cx="7680960" cy="50292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731520" y="2103120"/>
            <a:ext cx="64008" cy="502920"/>
          </a:xfrm>
          <a:prstGeom prst="rect">
            <a:avLst/>
          </a:prstGeom>
          <a:solidFill>
            <a:srgbClr val="B08D57"/>
          </a:solidFill>
          <a:ln/>
        </p:spPr>
      </p:sp>
      <p:sp>
        <p:nvSpPr>
          <p:cNvPr id="11" name="Text 9"/>
          <p:cNvSpPr/>
          <p:nvPr/>
        </p:nvSpPr>
        <p:spPr>
          <a:xfrm>
            <a:off x="1005840" y="2103120"/>
            <a:ext cx="3657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E514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2.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1371600" y="2103120"/>
            <a:ext cx="67665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2C2C2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Evaluate equipment partnerships on total cost of ownership</a:t>
            </a:r>
            <a:endParaRPr lang="en-US" sz="1300" dirty="0"/>
          </a:p>
        </p:txBody>
      </p:sp>
      <p:sp>
        <p:nvSpPr>
          <p:cNvPr id="13" name="Shape 11"/>
          <p:cNvSpPr/>
          <p:nvPr/>
        </p:nvSpPr>
        <p:spPr>
          <a:xfrm>
            <a:off x="731520" y="2743200"/>
            <a:ext cx="7680960" cy="50292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14" name="Shape 12"/>
          <p:cNvSpPr/>
          <p:nvPr/>
        </p:nvSpPr>
        <p:spPr>
          <a:xfrm>
            <a:off x="731520" y="2743200"/>
            <a:ext cx="64008" cy="502920"/>
          </a:xfrm>
          <a:prstGeom prst="rect">
            <a:avLst/>
          </a:prstGeom>
          <a:solidFill>
            <a:srgbClr val="B08D57"/>
          </a:solidFill>
          <a:ln/>
        </p:spPr>
      </p:sp>
      <p:sp>
        <p:nvSpPr>
          <p:cNvPr id="15" name="Text 13"/>
          <p:cNvSpPr/>
          <p:nvPr/>
        </p:nvSpPr>
        <p:spPr>
          <a:xfrm>
            <a:off x="1005840" y="2743200"/>
            <a:ext cx="3657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E514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3.</a:t>
            </a:r>
            <a:endParaRPr lang="en-US" sz="1400" dirty="0"/>
          </a:p>
        </p:txBody>
      </p:sp>
      <p:sp>
        <p:nvSpPr>
          <p:cNvPr id="16" name="Text 14"/>
          <p:cNvSpPr/>
          <p:nvPr/>
        </p:nvSpPr>
        <p:spPr>
          <a:xfrm>
            <a:off x="1371600" y="2743200"/>
            <a:ext cx="67665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2C2C2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Identify negotiable elements in any supplier contract</a:t>
            </a:r>
            <a:endParaRPr lang="en-US" sz="1300" dirty="0"/>
          </a:p>
        </p:txBody>
      </p:sp>
      <p:sp>
        <p:nvSpPr>
          <p:cNvPr id="17" name="Shape 15"/>
          <p:cNvSpPr/>
          <p:nvPr/>
        </p:nvSpPr>
        <p:spPr>
          <a:xfrm>
            <a:off x="731520" y="3383280"/>
            <a:ext cx="7680960" cy="50292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18" name="Shape 16"/>
          <p:cNvSpPr/>
          <p:nvPr/>
        </p:nvSpPr>
        <p:spPr>
          <a:xfrm>
            <a:off x="731520" y="3383280"/>
            <a:ext cx="64008" cy="502920"/>
          </a:xfrm>
          <a:prstGeom prst="rect">
            <a:avLst/>
          </a:prstGeom>
          <a:solidFill>
            <a:srgbClr val="B08D57"/>
          </a:solidFill>
          <a:ln/>
        </p:spPr>
      </p:sp>
      <p:sp>
        <p:nvSpPr>
          <p:cNvPr id="19" name="Text 17"/>
          <p:cNvSpPr/>
          <p:nvPr/>
        </p:nvSpPr>
        <p:spPr>
          <a:xfrm>
            <a:off x="1005840" y="3383280"/>
            <a:ext cx="3657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E514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4.</a:t>
            </a:r>
            <a:endParaRPr lang="en-US" sz="1400" dirty="0"/>
          </a:p>
        </p:txBody>
      </p:sp>
      <p:sp>
        <p:nvSpPr>
          <p:cNvPr id="20" name="Text 18"/>
          <p:cNvSpPr/>
          <p:nvPr/>
        </p:nvSpPr>
        <p:spPr>
          <a:xfrm>
            <a:off x="1371600" y="3383280"/>
            <a:ext cx="67665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2C2C2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Conduct contract review meetings professionally</a:t>
            </a:r>
            <a:endParaRPr lang="en-US" sz="1300" dirty="0"/>
          </a:p>
        </p:txBody>
      </p:sp>
      <p:sp>
        <p:nvSpPr>
          <p:cNvPr id="21" name="Shape 19"/>
          <p:cNvSpPr/>
          <p:nvPr/>
        </p:nvSpPr>
        <p:spPr>
          <a:xfrm>
            <a:off x="0" y="4754880"/>
            <a:ext cx="9144000" cy="388620"/>
          </a:xfrm>
          <a:prstGeom prst="rect">
            <a:avLst/>
          </a:prstGeom>
          <a:solidFill>
            <a:srgbClr val="1A2332"/>
          </a:solidFill>
          <a:ln/>
        </p:spPr>
      </p:sp>
      <p:sp>
        <p:nvSpPr>
          <p:cNvPr id="22" name="Text 20"/>
          <p:cNvSpPr/>
          <p:nvPr/>
        </p:nvSpPr>
        <p:spPr>
          <a:xfrm>
            <a:off x="731520" y="4754880"/>
            <a:ext cx="7315200" cy="3886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Module 17 — Supplier &amp; Contract Management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AF9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B08D57"/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36576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2E51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ASSESSMENT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731520" y="822960"/>
            <a:ext cx="7315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233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Required Submissions</a:t>
            </a:r>
            <a:endParaRPr lang="en-US" sz="2800" dirty="0"/>
          </a:p>
        </p:txBody>
      </p:sp>
      <p:sp>
        <p:nvSpPr>
          <p:cNvPr id="5" name="Shape 3"/>
          <p:cNvSpPr/>
          <p:nvPr/>
        </p:nvSpPr>
        <p:spPr>
          <a:xfrm>
            <a:off x="731520" y="1554480"/>
            <a:ext cx="7680960" cy="109728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731520" y="1554480"/>
            <a:ext cx="64008" cy="1097280"/>
          </a:xfrm>
          <a:prstGeom prst="rect">
            <a:avLst/>
          </a:prstGeom>
          <a:solidFill>
            <a:srgbClr val="B08D57"/>
          </a:solidFill>
          <a:ln/>
        </p:spPr>
      </p:sp>
      <p:sp>
        <p:nvSpPr>
          <p:cNvPr id="7" name="Text 5"/>
          <p:cNvSpPr/>
          <p:nvPr/>
        </p:nvSpPr>
        <p:spPr>
          <a:xfrm>
            <a:off x="1097280" y="1664208"/>
            <a:ext cx="70408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E514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Contract Audit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1097280" y="2011680"/>
            <a:ext cx="70408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1200" dirty="0">
                <a:solidFill>
                  <a:srgbClr val="2C2C2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Review of existing contract with three renegotiation areas and commercial justification.</a:t>
            </a:r>
            <a:endParaRPr lang="en-US" sz="1200" dirty="0"/>
          </a:p>
        </p:txBody>
      </p:sp>
      <p:sp>
        <p:nvSpPr>
          <p:cNvPr id="9" name="Shape 7"/>
          <p:cNvSpPr/>
          <p:nvPr/>
        </p:nvSpPr>
        <p:spPr>
          <a:xfrm>
            <a:off x="731520" y="2926080"/>
            <a:ext cx="7680960" cy="109728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731520" y="2926080"/>
            <a:ext cx="64008" cy="1097280"/>
          </a:xfrm>
          <a:prstGeom prst="rect">
            <a:avLst/>
          </a:prstGeom>
          <a:solidFill>
            <a:srgbClr val="B08D57"/>
          </a:solidFill>
          <a:ln/>
        </p:spPr>
      </p:sp>
      <p:sp>
        <p:nvSpPr>
          <p:cNvPr id="11" name="Text 9"/>
          <p:cNvSpPr/>
          <p:nvPr/>
        </p:nvSpPr>
        <p:spPr>
          <a:xfrm>
            <a:off x="1097280" y="3035808"/>
            <a:ext cx="70408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E514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Negotiation Email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1097280" y="3383280"/>
            <a:ext cx="70408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1200" dirty="0">
                <a:solidFill>
                  <a:srgbClr val="2C2C2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Professional contract review request demonstrating partnership positioning.</a:t>
            </a:r>
            <a:endParaRPr lang="en-US" sz="1200" dirty="0"/>
          </a:p>
        </p:txBody>
      </p:sp>
      <p:sp>
        <p:nvSpPr>
          <p:cNvPr id="13" name="Shape 11"/>
          <p:cNvSpPr/>
          <p:nvPr/>
        </p:nvSpPr>
        <p:spPr>
          <a:xfrm>
            <a:off x="0" y="4754880"/>
            <a:ext cx="9144000" cy="388620"/>
          </a:xfrm>
          <a:prstGeom prst="rect">
            <a:avLst/>
          </a:prstGeom>
          <a:solidFill>
            <a:srgbClr val="1A2332"/>
          </a:solidFill>
          <a:ln/>
        </p:spPr>
      </p:sp>
      <p:sp>
        <p:nvSpPr>
          <p:cNvPr id="14" name="Text 12"/>
          <p:cNvSpPr/>
          <p:nvPr/>
        </p:nvSpPr>
        <p:spPr>
          <a:xfrm>
            <a:off x="731520" y="4754880"/>
            <a:ext cx="7315200" cy="3886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Module 17 — Supplier &amp; Contract Management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1A233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B08D57"/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146304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B08D5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OPERATIONS &amp; DELIVERY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731520" y="1920240"/>
            <a:ext cx="768096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Module 17 Complete</a:t>
            </a:r>
            <a:endParaRPr lang="en-US" sz="3600" dirty="0"/>
          </a:p>
        </p:txBody>
      </p:sp>
      <p:sp>
        <p:nvSpPr>
          <p:cNvPr id="5" name="Text 3"/>
          <p:cNvSpPr/>
          <p:nvPr/>
        </p:nvSpPr>
        <p:spPr>
          <a:xfrm>
            <a:off x="731520" y="2926080"/>
            <a:ext cx="7315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i="1" dirty="0">
                <a:solidFill>
                  <a:srgbClr val="D4B88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Next: Module 18</a:t>
            </a:r>
            <a:endParaRPr lang="en-US" sz="1500" dirty="0"/>
          </a:p>
        </p:txBody>
      </p:sp>
      <p:sp>
        <p:nvSpPr>
          <p:cNvPr id="6" name="Shape 4"/>
          <p:cNvSpPr/>
          <p:nvPr/>
        </p:nvSpPr>
        <p:spPr>
          <a:xfrm>
            <a:off x="0" y="4754880"/>
            <a:ext cx="9144000" cy="388620"/>
          </a:xfrm>
          <a:prstGeom prst="rect">
            <a:avLst/>
          </a:prstGeom>
          <a:solidFill>
            <a:srgbClr val="2E5148"/>
          </a:solidFill>
          <a:ln/>
        </p:spPr>
      </p:sp>
      <p:sp>
        <p:nvSpPr>
          <p:cNvPr id="7" name="Text 5"/>
          <p:cNvSpPr/>
          <p:nvPr/>
        </p:nvSpPr>
        <p:spPr>
          <a:xfrm>
            <a:off x="731520" y="4754880"/>
            <a:ext cx="7315200" cy="3886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Commercial Leadership Programme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Module 17: Supplier &amp; Contract Management</dc:title>
  <dc:subject>PptxGenJS Presentation</dc:subject>
  <dc:creator>Commercial Leadership Programme</dc:creator>
  <cp:lastModifiedBy>Commercial Leadership Programme</cp:lastModifiedBy>
  <cp:revision>1</cp:revision>
  <dcterms:created xsi:type="dcterms:W3CDTF">2026-03-20T15:17:15Z</dcterms:created>
  <dcterms:modified xsi:type="dcterms:W3CDTF">2026-03-20T15:17:15Z</dcterms:modified>
</cp:coreProperties>
</file>